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69" r:id="rId3"/>
    <p:sldId id="259" r:id="rId4"/>
    <p:sldId id="265" r:id="rId5"/>
    <p:sldId id="266" r:id="rId6"/>
    <p:sldId id="267" r:id="rId7"/>
    <p:sldId id="268" r:id="rId8"/>
    <p:sldId id="270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174" y="-3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AAFEE-6DD2-49FC-884F-E2D05AE39E2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E10E0-A470-441B-8524-C31CA379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17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112" y="2963334"/>
            <a:ext cx="6312279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112" y="4609635"/>
            <a:ext cx="6312279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45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41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079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21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998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955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0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8" y="609600"/>
            <a:ext cx="7378702" cy="7762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1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823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623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8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131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55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16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02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398" y="642936"/>
            <a:ext cx="6795498" cy="776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8" y="1536700"/>
            <a:ext cx="8750301" cy="479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896" y="6468401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4731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8966200" y="6406489"/>
            <a:ext cx="444499" cy="4444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5381" y="6444589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70C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455896" y="334169"/>
            <a:ext cx="2313784" cy="10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6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kpro.ru/doc/&#1055;&#1088;&#1080;&#1082;&#1072;&#1079;%20&#8470;%20388%20&#1086;&#1090;%2009.04.2015.pdf" TargetMode="External"/><Relationship Id="rId2" Type="http://schemas.openxmlformats.org/officeDocument/2006/relationships/hyperlink" Target="http://www.apkpro.ru/doc/&#1055;&#1083;&#1072;&#1085;%20&#1087;&#1088;&#1086;&#1074;&#1077;&#1076;&#1077;&#1085;&#1080;&#1103;%20&#1043;&#1086;&#1076;&#1072;%20&#1083;&#1080;&#1090;&#1077;&#1088;&#1072;&#1090;&#1091;&#1088;&#1099;%20&#1074;%20&#1056;&#1060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kpro.ru/doc/&#1055;&#1086;&#1088;&#1091;&#1095;&#1077;&#1085;&#1080;&#1077;%20&#1055;&#1088;&#1077;&#1079;&#1080;&#1076;&#1077;&#1085;&#1090;&#1072;%20&#1056;&#1060;%20&#1086;%20&#1082;&#1086;&#1085;&#1082;&#1091;&#1088;&#1089;&#1077;%20&#1089;&#1086;&#1095;&#1080;&#1085;&#1077;&#1085;&#1080;&#1081;%20&#1086;%20&#1087;&#1088;&#1077;&#1076;&#1087;&#1088;&#1080;&#1085;&#1080;&#1084;&#1072;&#1090;&#1077;&#1083;&#1103;&#1093;%20&#1056;&#1086;&#1089;&#1089;&#1080;&#1080;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kpro.ru/175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111" y="6297769"/>
            <a:ext cx="6312279" cy="413317"/>
          </a:xfrm>
        </p:spPr>
        <p:txBody>
          <a:bodyPr/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30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82" y="127832"/>
            <a:ext cx="7378702" cy="776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Федеральные нормативные </a:t>
            </a:r>
            <a:r>
              <a:rPr lang="ru-RU" sz="3100" dirty="0" smtClean="0"/>
              <a:t>материалы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Опубликованы на странице Конкурса: </a:t>
            </a:r>
            <a:r>
              <a:rPr lang="en-US" sz="1800" b="1" dirty="0">
                <a:solidFill>
                  <a:srgbClr val="FF0000"/>
                </a:solidFill>
              </a:rPr>
              <a:t>http://</a:t>
            </a:r>
            <a:r>
              <a:rPr lang="en-US" sz="1800" b="1" dirty="0" smtClean="0">
                <a:solidFill>
                  <a:srgbClr val="FF0000"/>
                </a:solidFill>
              </a:rPr>
              <a:t>www.apkpro.ru/191.html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56" y="1536700"/>
            <a:ext cx="9566786" cy="4790415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План основных мероприятий по проведению в 2015 году в Российской Федерации Года </a:t>
            </a:r>
            <a:r>
              <a:rPr lang="ru-RU" sz="2000" dirty="0" smtClean="0">
                <a:solidFill>
                  <a:schemeClr val="tx1"/>
                </a:solidFill>
              </a:rPr>
              <a:t>литературы </a:t>
            </a: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  <a:hlinkClick r:id="rId2"/>
              </a:rPr>
              <a:t>http://www.apkpro.ru/doc/</a:t>
            </a:r>
            <a:r>
              <a:rPr lang="ru-RU" sz="1200" dirty="0">
                <a:solidFill>
                  <a:schemeClr val="tx1"/>
                </a:solidFill>
                <a:hlinkClick r:id="rId2"/>
              </a:rPr>
              <a:t>План%20проведения%20Года%20литературы%20в%20РФ.</a:t>
            </a:r>
            <a:r>
              <a:rPr lang="en-US" sz="1200" dirty="0">
                <a:solidFill>
                  <a:schemeClr val="tx1"/>
                </a:solidFill>
                <a:hlinkClick r:id="rId2"/>
              </a:rPr>
              <a:t>pdf</a:t>
            </a:r>
            <a:r>
              <a:rPr lang="ru-RU" sz="1200" dirty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Приказ </a:t>
            </a:r>
            <a:r>
              <a:rPr lang="ru-RU" sz="2000" dirty="0" err="1">
                <a:solidFill>
                  <a:schemeClr val="tx1"/>
                </a:solidFill>
              </a:rPr>
              <a:t>Минобрнауки</a:t>
            </a:r>
            <a:r>
              <a:rPr lang="ru-RU" sz="2000" dirty="0">
                <a:solidFill>
                  <a:schemeClr val="tx1"/>
                </a:solidFill>
              </a:rPr>
              <a:t> России №388 от 9.04.2015 </a:t>
            </a:r>
            <a:r>
              <a:rPr lang="ru-RU" sz="2000" dirty="0" smtClean="0">
                <a:solidFill>
                  <a:schemeClr val="tx1"/>
                </a:solidFill>
              </a:rPr>
              <a:t>«Об </a:t>
            </a:r>
            <a:r>
              <a:rPr lang="ru-RU" sz="2000" dirty="0">
                <a:solidFill>
                  <a:schemeClr val="tx1"/>
                </a:solidFill>
              </a:rPr>
              <a:t>организации в Министерстве образования и науки Российской Федерации и Федеральном агентстве по делам молодежи работы по выполнению Плана основных мероприятий по проведению в 2015 году в Российской Федерации Года литературы, утвержденного Председателем Государственной Думы Федерального Собрания Российской Федерации, Председателем Организационного комитета по проведению в Российской Федерации Года литературы Нарышкиным С.Е. 29 октября 2014 г. №</a:t>
            </a:r>
            <a:r>
              <a:rPr lang="ru-RU" sz="2000" dirty="0" smtClean="0">
                <a:solidFill>
                  <a:schemeClr val="tx1"/>
                </a:solidFill>
              </a:rPr>
              <a:t>1.1-0745» </a:t>
            </a: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http://www.apkpro.ru/doc/</a:t>
            </a:r>
            <a:r>
              <a:rPr lang="ru-RU" sz="1200" dirty="0" smtClean="0">
                <a:solidFill>
                  <a:schemeClr val="tx1"/>
                </a:solidFill>
                <a:hlinkClick r:id="rId3"/>
              </a:rPr>
              <a:t>Приказ%20№%20388%20от%2009.04.2015.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pdf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Поручение </a:t>
            </a:r>
            <a:r>
              <a:rPr lang="ru-RU" sz="2000" dirty="0">
                <a:solidFill>
                  <a:schemeClr val="tx1"/>
                </a:solidFill>
              </a:rPr>
              <a:t>Президента РФ о конкурсе сочинений о предпринимателях </a:t>
            </a:r>
            <a:r>
              <a:rPr lang="ru-RU" sz="2000" dirty="0" smtClean="0">
                <a:solidFill>
                  <a:schemeClr val="tx1"/>
                </a:solidFill>
              </a:rPr>
              <a:t>России </a:t>
            </a: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  <a:hlinkClick r:id="rId4"/>
              </a:rPr>
              <a:t>http://www.apkpro.ru/doc/</a:t>
            </a:r>
            <a:r>
              <a:rPr lang="ru-RU" sz="1200" dirty="0">
                <a:solidFill>
                  <a:schemeClr val="tx1"/>
                </a:solidFill>
                <a:hlinkClick r:id="rId4"/>
              </a:rPr>
              <a:t>Поручение%20Президента%20РФ%20о%20конкурсе%20сочинений%20о%20предпринимателях%20России.</a:t>
            </a:r>
            <a:r>
              <a:rPr lang="en-US" sz="1200" dirty="0" smtClean="0">
                <a:solidFill>
                  <a:schemeClr val="tx1"/>
                </a:solidFill>
                <a:hlinkClick r:id="rId4"/>
              </a:rPr>
              <a:t>pdf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7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286" y="280986"/>
            <a:ext cx="7131138" cy="77629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rgbClr val="0076A3"/>
                </a:solidFill>
              </a:rPr>
              <a:t>Этапы </a:t>
            </a:r>
            <a:r>
              <a:rPr lang="ru-RU" altLang="ru-RU" sz="2800" b="1" dirty="0" smtClean="0">
                <a:solidFill>
                  <a:srgbClr val="0076A3"/>
                </a:solidFill>
              </a:rPr>
              <a:t>и сроки проведения </a:t>
            </a:r>
            <a:r>
              <a:rPr lang="ru-RU" altLang="ru-RU" sz="2800" b="1" dirty="0">
                <a:solidFill>
                  <a:srgbClr val="0076A3"/>
                </a:solidFill>
              </a:rPr>
              <a:t>Всероссийского конкурса сочинений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5381" y="6444589"/>
            <a:ext cx="555358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" y="1225689"/>
            <a:ext cx="944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Конкурс проводится в четыре этапа: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1 </a:t>
            </a:r>
            <a:r>
              <a:rPr lang="ru-RU" sz="2400" b="1" dirty="0"/>
              <a:t>этап</a:t>
            </a:r>
            <a:r>
              <a:rPr lang="ru-RU" sz="2400" dirty="0"/>
              <a:t> – </a:t>
            </a:r>
            <a:r>
              <a:rPr lang="ru-RU" sz="2400" b="1" dirty="0"/>
              <a:t>очный</a:t>
            </a:r>
            <a:r>
              <a:rPr lang="ru-RU" sz="2400" dirty="0"/>
              <a:t> (на базе образовательной организации</a:t>
            </a:r>
            <a:r>
              <a:rPr lang="ru-RU" sz="2400" dirty="0" smtClean="0"/>
              <a:t>) – </a:t>
            </a:r>
            <a:r>
              <a:rPr lang="ru-RU" sz="2400" dirty="0"/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25 </a:t>
            </a:r>
            <a:r>
              <a:rPr lang="ru-RU" sz="2400" b="1" dirty="0">
                <a:solidFill>
                  <a:srgbClr val="FF0000"/>
                </a:solidFill>
              </a:rPr>
              <a:t>сентября 2015 года;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2 </a:t>
            </a:r>
            <a:r>
              <a:rPr lang="ru-RU" sz="2400" b="1" dirty="0"/>
              <a:t>этап</a:t>
            </a:r>
            <a:r>
              <a:rPr lang="ru-RU" sz="2400" dirty="0"/>
              <a:t> – </a:t>
            </a:r>
            <a:r>
              <a:rPr lang="ru-RU" sz="2400" b="1" dirty="0"/>
              <a:t>заочный</a:t>
            </a:r>
            <a:r>
              <a:rPr lang="ru-RU" sz="2400" dirty="0"/>
              <a:t> (</a:t>
            </a:r>
            <a:r>
              <a:rPr lang="ru-RU" sz="2400" dirty="0" smtClean="0"/>
              <a:t>муниципальный) – </a:t>
            </a:r>
            <a:r>
              <a:rPr lang="ru-RU" sz="2400" dirty="0"/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5 </a:t>
            </a:r>
            <a:r>
              <a:rPr lang="ru-RU" sz="2400" b="1" dirty="0">
                <a:solidFill>
                  <a:srgbClr val="FF0000"/>
                </a:solidFill>
              </a:rPr>
              <a:t>октября 2015 года</a:t>
            </a:r>
            <a:r>
              <a:rPr lang="ru-RU" sz="2400" dirty="0">
                <a:solidFill>
                  <a:srgbClr val="FF0000"/>
                </a:solidFill>
              </a:rPr>
              <a:t>;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 </a:t>
            </a:r>
            <a:r>
              <a:rPr lang="ru-RU" sz="2400" b="1" dirty="0"/>
              <a:t>этап</a:t>
            </a:r>
            <a:r>
              <a:rPr lang="ru-RU" sz="2400" dirty="0"/>
              <a:t> – </a:t>
            </a:r>
            <a:r>
              <a:rPr lang="ru-RU" sz="2400" b="1" dirty="0"/>
              <a:t>заочный</a:t>
            </a:r>
            <a:r>
              <a:rPr lang="ru-RU" sz="2400" dirty="0"/>
              <a:t> (</a:t>
            </a:r>
            <a:r>
              <a:rPr lang="ru-RU" sz="2400" dirty="0" smtClean="0"/>
              <a:t>региональный) – </a:t>
            </a:r>
            <a:r>
              <a:rPr lang="ru-RU" sz="2400" dirty="0"/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15 </a:t>
            </a:r>
            <a:r>
              <a:rPr lang="ru-RU" sz="2400" b="1" dirty="0">
                <a:solidFill>
                  <a:srgbClr val="FF0000"/>
                </a:solidFill>
              </a:rPr>
              <a:t>октября 2015 года</a:t>
            </a:r>
            <a:r>
              <a:rPr lang="ru-RU" sz="2400" dirty="0">
                <a:solidFill>
                  <a:srgbClr val="FF0000"/>
                </a:solidFill>
              </a:rPr>
              <a:t>;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4 </a:t>
            </a:r>
            <a:r>
              <a:rPr lang="ru-RU" sz="2400" b="1" dirty="0"/>
              <a:t>этап</a:t>
            </a:r>
            <a:r>
              <a:rPr lang="ru-RU" sz="2400" dirty="0"/>
              <a:t> – </a:t>
            </a:r>
            <a:r>
              <a:rPr lang="ru-RU" sz="2400" b="1" dirty="0"/>
              <a:t>заочный</a:t>
            </a:r>
            <a:r>
              <a:rPr lang="ru-RU" sz="2400" dirty="0"/>
              <a:t> (</a:t>
            </a:r>
            <a:r>
              <a:rPr lang="ru-RU" sz="2400" dirty="0" smtClean="0"/>
              <a:t>федеральный) – </a:t>
            </a:r>
            <a:r>
              <a:rPr lang="ru-RU" sz="2400" dirty="0"/>
              <a:t>до </a:t>
            </a:r>
            <a:r>
              <a:rPr lang="en-US" sz="2400" b="1" dirty="0" smtClean="0">
                <a:solidFill>
                  <a:srgbClr val="FF0000"/>
                </a:solidFill>
              </a:rPr>
              <a:t>25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>
                <a:solidFill>
                  <a:srgbClr val="FF0000"/>
                </a:solidFill>
              </a:rPr>
              <a:t>октября 2015 года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ru-RU" sz="24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3558" y="5112603"/>
            <a:ext cx="88106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Определение победителей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Экспертным советом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31 октября 2015 года.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9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0"/>
            <a:ext cx="7105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Тематические направления Конкурса и жанры конкурсных работ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" y="952173"/>
            <a:ext cx="939165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Общая тематика Конкурса: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dirty="0" smtClean="0"/>
              <a:t>биография </a:t>
            </a:r>
            <a:r>
              <a:rPr lang="ru-RU" sz="2400" dirty="0"/>
              <a:t>и творчество российских поэтов и писателей, чьи юбилейные даты отмечаются в 2015 году;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dirty="0" smtClean="0"/>
              <a:t>литературные </a:t>
            </a:r>
            <a:r>
              <a:rPr lang="ru-RU" sz="2400" dirty="0"/>
              <a:t>произведения – юбиляры 2015 года; 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dirty="0" smtClean="0"/>
              <a:t>70-летие </a:t>
            </a:r>
            <a:r>
              <a:rPr lang="ru-RU" sz="2400" dirty="0"/>
              <a:t>Победы в Великой Отечественной войне;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dirty="0" smtClean="0"/>
              <a:t>история </a:t>
            </a:r>
            <a:r>
              <a:rPr lang="ru-RU" sz="2400" dirty="0"/>
              <a:t>российского предпринимательства в культурно-историческом контексте. </a:t>
            </a:r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5" y="5384841"/>
            <a:ext cx="9391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Жанры конкурсных работ: </a:t>
            </a:r>
            <a:r>
              <a:rPr lang="ru-RU" sz="2400" dirty="0"/>
              <a:t>рассказ, сказка, письмо, заочная экскурсия, очерк, </a:t>
            </a:r>
            <a:r>
              <a:rPr lang="ru-RU" sz="2400" dirty="0" smtClean="0"/>
              <a:t>слово.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825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524" y="0"/>
            <a:ext cx="7105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Тематические направления Конкурса и жанры конкурсных работ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490" y="831205"/>
            <a:ext cx="96749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Исходя из общей тематики Конкурса, </a:t>
            </a:r>
            <a:r>
              <a:rPr lang="ru-RU" sz="2000" b="1" dirty="0">
                <a:solidFill>
                  <a:srgbClr val="FF0000"/>
                </a:solidFill>
              </a:rPr>
              <a:t>региональная</a:t>
            </a:r>
            <a:r>
              <a:rPr lang="ru-RU" sz="2000" dirty="0"/>
              <a:t> </a:t>
            </a:r>
            <a:r>
              <a:rPr lang="ru-RU" sz="2000" dirty="0" smtClean="0"/>
              <a:t>рабочая</a:t>
            </a:r>
          </a:p>
          <a:p>
            <a:r>
              <a:rPr lang="ru-RU" sz="2000" dirty="0" smtClean="0"/>
              <a:t>группа </a:t>
            </a:r>
            <a:r>
              <a:rPr lang="ru-RU" sz="2000" dirty="0"/>
              <a:t>определяет </a:t>
            </a:r>
            <a:r>
              <a:rPr lang="ru-RU" sz="2000" b="1" dirty="0"/>
              <a:t>не более 7 тематических </a:t>
            </a:r>
            <a:r>
              <a:rPr lang="ru-RU" sz="2000" b="1" dirty="0" smtClean="0"/>
              <a:t>направлений, перечисленных в Методических рекомендациях (</a:t>
            </a:r>
            <a:r>
              <a:rPr lang="ru-RU" sz="2000" u="sng" dirty="0" smtClean="0">
                <a:hlinkClick r:id="rId2"/>
              </a:rPr>
              <a:t>http://www.apkpro.ru/175.html</a:t>
            </a:r>
            <a:r>
              <a:rPr lang="ru-RU" sz="2000" u="sng" dirty="0" smtClean="0"/>
              <a:t>)</a:t>
            </a:r>
            <a:r>
              <a:rPr lang="ru-RU" sz="2000" dirty="0" smtClean="0"/>
              <a:t>, </a:t>
            </a:r>
            <a:r>
              <a:rPr lang="ru-RU" sz="2000" dirty="0"/>
              <a:t>в рамках которых участники </a:t>
            </a:r>
            <a:r>
              <a:rPr lang="ru-RU" sz="2000" dirty="0" smtClean="0"/>
              <a:t>из образовательных организаций субъекта РФ будут </a:t>
            </a:r>
            <a:r>
              <a:rPr lang="ru-RU" sz="2000" dirty="0"/>
              <a:t>писать свои конкурсные работы. 2 или 3 из них могут быть посвящены одной из названных тем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Тематические направления являются общими для всех возрастных категорий обучающихся.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Например, Тюменская область выбрала: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1 </a:t>
            </a:r>
            <a:r>
              <a:rPr lang="ru-RU" b="1" dirty="0">
                <a:solidFill>
                  <a:srgbClr val="0033CC"/>
                </a:solidFill>
              </a:rPr>
              <a:t>тематическое направление: биография и творчество А.А. Фета;</a:t>
            </a:r>
          </a:p>
          <a:p>
            <a:r>
              <a:rPr lang="ru-RU" b="1" dirty="0">
                <a:solidFill>
                  <a:srgbClr val="0033CC"/>
                </a:solidFill>
              </a:rPr>
              <a:t>2 тематическое направление: биография и творчество Б.Л. Пастернака;</a:t>
            </a:r>
          </a:p>
          <a:p>
            <a:r>
              <a:rPr lang="ru-RU" b="1" dirty="0">
                <a:solidFill>
                  <a:srgbClr val="0033CC"/>
                </a:solidFill>
              </a:rPr>
              <a:t>3 тематическое направление: сказка П.П. Ершова «Конек-Горбунок»;</a:t>
            </a:r>
          </a:p>
          <a:p>
            <a:r>
              <a:rPr lang="ru-RU" b="1" dirty="0">
                <a:solidFill>
                  <a:srgbClr val="0033CC"/>
                </a:solidFill>
              </a:rPr>
              <a:t>4 тематическое направление: сатирический роман М.Е. Салтыкова-Щедрина «История одного города»;</a:t>
            </a:r>
          </a:p>
          <a:p>
            <a:r>
              <a:rPr lang="ru-RU" b="1" dirty="0">
                <a:solidFill>
                  <a:srgbClr val="0033CC"/>
                </a:solidFill>
              </a:rPr>
              <a:t>5 тематическое направление: литературное произведение о Великой Отечественной войне;</a:t>
            </a:r>
          </a:p>
          <a:p>
            <a:r>
              <a:rPr lang="ru-RU" b="1" dirty="0">
                <a:solidFill>
                  <a:srgbClr val="0033CC"/>
                </a:solidFill>
              </a:rPr>
              <a:t>6 тематическое направление: Великая Отечественная война в истории моей семьи;</a:t>
            </a:r>
          </a:p>
          <a:p>
            <a:r>
              <a:rPr lang="ru-RU" b="1" dirty="0">
                <a:solidFill>
                  <a:srgbClr val="0033CC"/>
                </a:solidFill>
              </a:rPr>
              <a:t>7 тематическое направление: известные предприниматели-меценаты </a:t>
            </a:r>
            <a:r>
              <a:rPr lang="ru-RU" b="1" dirty="0" smtClean="0">
                <a:solidFill>
                  <a:srgbClr val="0033CC"/>
                </a:solidFill>
              </a:rPr>
              <a:t>Тюменской области.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" y="248335"/>
            <a:ext cx="7105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Тематические направления Конкурса и жанры конкурсных работ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" y="1633835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Тему конкурсной работы участник Конкурса формулирует самостоятельно в рамках выбранного им тематического направления.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650" y="3296335"/>
            <a:ext cx="9086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Выбор жанра конкурсной работы участник Конкурса осуществляет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18603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0"/>
            <a:ext cx="95059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Примеры формулировок тем в разных жанрах по тематическим </a:t>
            </a:r>
            <a:r>
              <a:rPr lang="ru-RU" b="1" dirty="0" smtClean="0">
                <a:solidFill>
                  <a:srgbClr val="FF0000"/>
                </a:solidFill>
              </a:rPr>
              <a:t>направлениям:</a:t>
            </a:r>
          </a:p>
          <a:p>
            <a:endParaRPr lang="ru-RU" dirty="0"/>
          </a:p>
          <a:p>
            <a:pPr lvl="0"/>
            <a:r>
              <a:rPr lang="ru-RU" dirty="0"/>
              <a:t>«История моего знакомства с …. (писателем или произведением)». Жанр – рассказ.</a:t>
            </a:r>
          </a:p>
          <a:p>
            <a:pPr lvl="0"/>
            <a:r>
              <a:rPr lang="ru-RU" dirty="0"/>
              <a:t>«О чем книги говорят по ночам». Жанр – сказка.</a:t>
            </a:r>
          </a:p>
          <a:p>
            <a:pPr lvl="0"/>
            <a:r>
              <a:rPr lang="ru-RU" dirty="0"/>
              <a:t> «Здравствуй, будущий читатель …. (писателя или произведения)». Жанр – письмо.</a:t>
            </a:r>
          </a:p>
          <a:p>
            <a:pPr lvl="0"/>
            <a:r>
              <a:rPr lang="ru-RU" dirty="0"/>
              <a:t> «Где ты, где ты, отчий дом?» На родине С.А. Есенина». Жанр – заочная экскурсия.</a:t>
            </a:r>
          </a:p>
          <a:p>
            <a:pPr lvl="0"/>
            <a:r>
              <a:rPr lang="ru-RU" dirty="0"/>
              <a:t>«Не гаснет памяти свеча». «Севастопольские рассказы Л.Н. Толстого». Жанр – очерк.</a:t>
            </a:r>
          </a:p>
          <a:p>
            <a:pPr lvl="0"/>
            <a:r>
              <a:rPr lang="ru-RU" dirty="0"/>
              <a:t>«Слово о Грибоедове». Жанр – слово.</a:t>
            </a:r>
          </a:p>
          <a:p>
            <a:pPr lvl="0"/>
            <a:r>
              <a:rPr lang="ru-RU" dirty="0"/>
              <a:t>«Человек всегда был и будет самым любопытнейшим явлением для человека» (Белинский), (размышления о романе, например, «Братья Карамазовы» Ф.М. Достоевского» или «Господа Головлевы» М.Е. Салтыкова-Щедрина»). Жанр – эссе.</a:t>
            </a:r>
          </a:p>
          <a:p>
            <a:pPr lvl="0"/>
            <a:r>
              <a:rPr lang="ru-RU" dirty="0"/>
              <a:t>«…Что есть красота и почему ее обожествляют люди?» (размышления, навеянные стихотворением Н.А. Заболоцкого «Некрасивая девочка»). Жанр – эссе.</a:t>
            </a:r>
          </a:p>
          <a:p>
            <a:pPr lvl="0"/>
            <a:r>
              <a:rPr lang="ru-RU" dirty="0"/>
              <a:t> «В нашем городе есть памятник…» (о памятнике, посвященном Великой Отечественной войне). Жанр – очерк, заочная экскурсия.</a:t>
            </a:r>
          </a:p>
          <a:p>
            <a:pPr lvl="0"/>
            <a:r>
              <a:rPr lang="ru-RU" dirty="0"/>
              <a:t>«История страны – это история людей» (о конкретном человек или семье в годы ВОВ). Жанр – рассказ, очерк.</a:t>
            </a:r>
          </a:p>
          <a:p>
            <a:pPr lvl="0"/>
            <a:r>
              <a:rPr lang="ru-RU" dirty="0"/>
              <a:t>«Театральный музей – дело жизни А.А. Бахрушина». Жанр – заочная экскурсия, рассказ, эссе, слово.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Данные </a:t>
            </a:r>
            <a:r>
              <a:rPr lang="ru-RU" dirty="0">
                <a:solidFill>
                  <a:srgbClr val="FF0000"/>
                </a:solidFill>
              </a:rPr>
              <a:t>примеры являются ориентировочными. Использование предложенных формулировок в неизменном виде на Конкурсе повлечет за собой понижение общего балла.</a:t>
            </a:r>
          </a:p>
        </p:txBody>
      </p:sp>
    </p:spTree>
    <p:extLst>
      <p:ext uri="{BB962C8B-B14F-4D97-AF65-F5344CB8AC3E}">
        <p14:creationId xmlns:p14="http://schemas.microsoft.com/office/powerpoint/2010/main" xmlns="" val="12491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716</Words>
  <Application>Microsoft Office PowerPoint</Application>
  <PresentationFormat>Лист A4 (210x297 мм)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Слайд 1</vt:lpstr>
      <vt:lpstr>Федеральные нормативные материалы  Опубликованы на странице Конкурса: http://www.apkpro.ru/191.html.</vt:lpstr>
      <vt:lpstr>Этапы и сроки проведения Всероссийского конкурса сочинений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Юлиана Гаюн</dc:creator>
  <cp:lastModifiedBy>GLY</cp:lastModifiedBy>
  <cp:revision>44</cp:revision>
  <dcterms:created xsi:type="dcterms:W3CDTF">2015-04-28T13:00:34Z</dcterms:created>
  <dcterms:modified xsi:type="dcterms:W3CDTF">2015-09-23T10:11:25Z</dcterms:modified>
</cp:coreProperties>
</file>